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6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3" r:id="rId4"/>
    <p:sldId id="266" r:id="rId5"/>
    <p:sldId id="258" r:id="rId6"/>
    <p:sldId id="261" r:id="rId7"/>
  </p:sldIdLst>
  <p:sldSz cx="9144000" cy="6858000" type="screen4x3"/>
  <p:notesSz cx="6858000" cy="9080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660066"/>
    <a:srgbClr val="FFFFFF"/>
    <a:srgbClr val="006666"/>
    <a:srgbClr val="0000CC"/>
    <a:srgbClr val="FF0000"/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17" autoAdjust="0"/>
  </p:normalViewPr>
  <p:slideViewPr>
    <p:cSldViewPr>
      <p:cViewPr varScale="1">
        <p:scale>
          <a:sx n="87" d="100"/>
          <a:sy n="87" d="100"/>
        </p:scale>
        <p:origin x="1494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22" y="-72"/>
      </p:cViewPr>
      <p:guideLst>
        <p:guide orient="horz" pos="286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508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4138" y="0"/>
            <a:ext cx="2976562" cy="4508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1875"/>
            <a:ext cx="2976563" cy="452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r>
              <a:rPr lang="en-US"/>
              <a:t>ASPECTOS CONTABLES, ADMINISTRATIVOS Y FISCALES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4138" y="8651875"/>
            <a:ext cx="2976562" cy="452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49A6A1C-073A-4714-9AA4-C6DD907484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35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508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4138" y="0"/>
            <a:ext cx="2976562" cy="4508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77863"/>
            <a:ext cx="4513263" cy="3384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289425"/>
            <a:ext cx="5038725" cy="4137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51875"/>
            <a:ext cx="2976563" cy="452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4138" y="8651875"/>
            <a:ext cx="2976562" cy="452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DD114FE-F164-4F47-9182-2A87C2363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445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8425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5625" algn="l" defTabSz="909638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4EECB5-8F2D-4377-A3CC-8F62E10196B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07381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6180AE-1AED-436A-A94A-0733E8CD13C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45525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86198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4613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4A488-F06C-4C25-8FB1-A614FDE3FA4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8800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496743-D815-4B83-9D1C-51A6FED02A6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57135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2FF75E-D2C9-4F03-BF60-95B201814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20" grpId="0" build="p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0AFCF-9D16-4669-866F-3C900FE7F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A62C1-0157-4AED-BEE6-C835B842D5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81D4E-DDDA-4BEF-A2D7-C143862AE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9FA084-A233-449B-9FED-0ABD3BE5F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DB38C-709A-469D-89CF-31D7602B8A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  <p:bldP spid="4" grpId="0" build="p" autoUpdateAnimBg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AB217-FC46-4FF6-B1AE-C29B401BE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  <p:bldP spid="4" grpId="0" build="p" autoUpdateAnimBg="0"/>
      <p:bldP spid="5" grpId="0" build="p" autoUpdateAnimBg="0"/>
      <p:bldP spid="6" grpId="0" build="p" autoUpdateAnimBg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6EF1B-5941-41F8-9D0F-B97BB21FB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E8013D-90A1-49B0-B748-254CB129A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B5821-0627-444A-8012-D733A457B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  <p:bldP spid="4" grpId="0" build="p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ound Single Corner Rectangle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1324CA-AEC6-47CE-B9CC-BCDC5D0677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4" grpId="0" build="p" autoUpdateAnimBg="0"/>
      <p:bldP spid="3" grpId="0" build="p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5A68A61B-DD28-4EFF-A8F6-CC9998B8F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99" r:id="rId2"/>
    <p:sldLayoutId id="2147484000" r:id="rId3"/>
    <p:sldLayoutId id="2147484001" r:id="rId4"/>
    <p:sldLayoutId id="2147484002" r:id="rId5"/>
    <p:sldLayoutId id="2147484003" r:id="rId6"/>
    <p:sldLayoutId id="2147484004" r:id="rId7"/>
    <p:sldLayoutId id="2147484005" r:id="rId8"/>
    <p:sldLayoutId id="2147484006" r:id="rId9"/>
    <p:sldLayoutId id="2147484007" r:id="rId10"/>
    <p:sldLayoutId id="2147484008" r:id="rId11"/>
  </p:sldLayoutIdLst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09600" y="2133600"/>
            <a:ext cx="7924800" cy="1065213"/>
          </a:xfrm>
        </p:spPr>
        <p:txBody>
          <a:bodyPr wrap="square" t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4100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General Aspects on</a:t>
            </a:r>
            <a:br>
              <a:rPr lang="en-US" sz="4100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4100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how to do business in</a:t>
            </a:r>
            <a:br>
              <a:rPr lang="en-US" sz="4100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U</a:t>
            </a: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S</a:t>
            </a:r>
            <a:r>
              <a:rPr lang="en-US" sz="60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A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0" y="6629400"/>
            <a:ext cx="9144000" cy="457200"/>
          </a:xfrm>
        </p:spPr>
        <p:txBody>
          <a:bodyPr>
            <a:normAutofit/>
          </a:bodyPr>
          <a:lstStyle/>
          <a:p>
            <a:pPr marL="36513" algn="ctr" eaLnBrk="1" hangingPunct="1">
              <a:spcBef>
                <a:spcPct val="0"/>
              </a:spcBef>
              <a:defRPr/>
            </a:pPr>
            <a:r>
              <a:rPr lang="es-ES" sz="1200" b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itchFamily="18" charset="0"/>
              </a:rPr>
              <a:t>Annual</a:t>
            </a:r>
            <a:r>
              <a:rPr lang="es-ES" sz="1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itchFamily="18" charset="0"/>
              </a:rPr>
              <a:t> </a:t>
            </a:r>
            <a:r>
              <a:rPr lang="es-ES" sz="1200" b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itchFamily="18" charset="0"/>
              </a:rPr>
              <a:t>Congress</a:t>
            </a:r>
            <a:r>
              <a:rPr lang="es-ES" sz="1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itchFamily="18" charset="0"/>
              </a:rPr>
              <a:t> </a:t>
            </a:r>
            <a:r>
              <a:rPr lang="es-ES" sz="1200" b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itchFamily="18" charset="0"/>
              </a:rPr>
              <a:t>EuraAudit</a:t>
            </a:r>
            <a:r>
              <a:rPr lang="es-ES" sz="1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itchFamily="18" charset="0"/>
              </a:rPr>
              <a:t> International Miami FL </a:t>
            </a:r>
            <a:r>
              <a:rPr lang="es-ES" sz="1200" b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itchFamily="18" charset="0"/>
              </a:rPr>
              <a:t>October</a:t>
            </a:r>
            <a:r>
              <a:rPr lang="es-ES" sz="1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itchFamily="18" charset="0"/>
              </a:rPr>
              <a:t> 2015</a:t>
            </a:r>
            <a:endParaRPr lang="en-US" sz="1200" b="1" dirty="0" smtClean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AB0AEA-7F98-4388-A06F-62D52FAD9F2A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5364" name="Text Box 26"/>
          <p:cNvSpPr txBox="1">
            <a:spLocks noChangeArrowheads="1"/>
          </p:cNvSpPr>
          <p:nvPr/>
        </p:nvSpPr>
        <p:spPr bwMode="auto">
          <a:xfrm>
            <a:off x="3336925" y="3927475"/>
            <a:ext cx="1841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365" name="Rectangle 29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5366" name="Picture 41" descr="http://www.cpcaccounting.com/images/cp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5316538"/>
            <a:ext cx="3505200" cy="1008061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6800" y="5029200"/>
            <a:ext cx="3381124" cy="1295399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>
          <a:xfrm>
            <a:off x="2362200" y="228600"/>
            <a:ext cx="5105400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2060"/>
                </a:solidFill>
                <a:latin typeface="Arial" pitchFamily="34" charset="0"/>
              </a:rPr>
              <a:t>Types of Entities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17410" name="Rectangle 6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183563" cy="36607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0066"/>
                </a:solidFill>
                <a:latin typeface="Arial Narrow" pitchFamily="34" charset="0"/>
              </a:rPr>
              <a:t>“C” Corporations</a:t>
            </a:r>
            <a:endParaRPr lang="en-US" sz="3200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lvl="1" eaLnBrk="1" hangingPunct="1">
              <a:lnSpc>
                <a:spcPct val="90000"/>
              </a:lnSpc>
              <a:buFont typeface="Verdana" pitchFamily="34" charset="0"/>
              <a:buNone/>
            </a:pPr>
            <a:endParaRPr lang="en-US" sz="2800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1600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1600" dirty="0" smtClean="0">
                <a:solidFill>
                  <a:srgbClr val="000066"/>
                </a:solidFill>
                <a:latin typeface="Arial Narrow" pitchFamily="34" charset="0"/>
              </a:rPr>
              <a:t>Over                 but less than		Income Tax  	     of the  </a:t>
            </a:r>
            <a:r>
              <a:rPr lang="en-US" sz="1600" dirty="0" err="1">
                <a:solidFill>
                  <a:srgbClr val="000066"/>
                </a:solidFill>
                <a:latin typeface="Arial Narrow" pitchFamily="34" charset="0"/>
              </a:rPr>
              <a:t>a</a:t>
            </a:r>
            <a:r>
              <a:rPr lang="en-US" sz="1600" dirty="0" err="1" smtClean="0">
                <a:solidFill>
                  <a:srgbClr val="000066"/>
                </a:solidFill>
                <a:latin typeface="Arial Narrow" pitchFamily="34" charset="0"/>
              </a:rPr>
              <a:t>mmount</a:t>
            </a:r>
            <a:r>
              <a:rPr lang="en-US" sz="1600" dirty="0" smtClean="0">
                <a:solidFill>
                  <a:srgbClr val="000066"/>
                </a:solidFill>
                <a:latin typeface="Arial Narrow" pitchFamily="34" charset="0"/>
              </a:rPr>
              <a:t> over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600" dirty="0" smtClean="0">
                <a:solidFill>
                  <a:srgbClr val="000066"/>
                </a:solidFill>
                <a:latin typeface="Arial Narrow" pitchFamily="34" charset="0"/>
              </a:rPr>
              <a:t>$0 	                    $50,000 		        </a:t>
            </a:r>
            <a:r>
              <a:rPr lang="en-US" sz="1600" b="1" dirty="0" smtClean="0">
                <a:solidFill>
                  <a:srgbClr val="000066"/>
                </a:solidFill>
                <a:latin typeface="Arial Narrow" pitchFamily="34" charset="0"/>
              </a:rPr>
              <a:t>15%	</a:t>
            </a:r>
            <a:r>
              <a:rPr lang="en-US" sz="1600" dirty="0" smtClean="0">
                <a:solidFill>
                  <a:srgbClr val="000066"/>
                </a:solidFill>
                <a:latin typeface="Arial Narrow" pitchFamily="34" charset="0"/>
              </a:rPr>
              <a:t>	                     0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600" dirty="0" smtClean="0">
                <a:solidFill>
                  <a:srgbClr val="000066"/>
                </a:solidFill>
                <a:latin typeface="Arial Narrow" pitchFamily="34" charset="0"/>
              </a:rPr>
              <a:t>$50,000             $75,000                    		</a:t>
            </a:r>
            <a:r>
              <a:rPr lang="en-US" sz="1600" b="1" dirty="0" smtClean="0">
                <a:solidFill>
                  <a:srgbClr val="000066"/>
                </a:solidFill>
                <a:latin typeface="Arial Narrow" pitchFamily="34" charset="0"/>
              </a:rPr>
              <a:t>$ 7,500 + 25% 	            $</a:t>
            </a:r>
            <a:r>
              <a:rPr lang="en-US" sz="1600" dirty="0" smtClean="0">
                <a:solidFill>
                  <a:srgbClr val="000066"/>
                </a:solidFill>
                <a:latin typeface="Arial Narrow" pitchFamily="34" charset="0"/>
              </a:rPr>
              <a:t>50,000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600" dirty="0" smtClean="0">
                <a:solidFill>
                  <a:srgbClr val="000066"/>
                </a:solidFill>
                <a:latin typeface="Arial Narrow" pitchFamily="34" charset="0"/>
              </a:rPr>
              <a:t>$75,000             $100,000           		$</a:t>
            </a:r>
            <a:r>
              <a:rPr lang="en-US" sz="1600" b="1" dirty="0" smtClean="0">
                <a:solidFill>
                  <a:srgbClr val="000066"/>
                </a:solidFill>
                <a:latin typeface="Arial Narrow" pitchFamily="34" charset="0"/>
              </a:rPr>
              <a:t>13,750 + 34% 	            $</a:t>
            </a:r>
            <a:r>
              <a:rPr lang="en-US" sz="1600" dirty="0" smtClean="0">
                <a:solidFill>
                  <a:srgbClr val="000066"/>
                </a:solidFill>
                <a:latin typeface="Arial Narrow" pitchFamily="34" charset="0"/>
              </a:rPr>
              <a:t>75,000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600" dirty="0" smtClean="0">
                <a:solidFill>
                  <a:srgbClr val="000066"/>
                </a:solidFill>
                <a:latin typeface="Arial Narrow" pitchFamily="34" charset="0"/>
              </a:rPr>
              <a:t>$100,000   	      $335,000 	       	$</a:t>
            </a:r>
            <a:r>
              <a:rPr lang="en-US" sz="1600" b="1" dirty="0" smtClean="0">
                <a:solidFill>
                  <a:srgbClr val="000066"/>
                </a:solidFill>
                <a:latin typeface="Arial Narrow" pitchFamily="34" charset="0"/>
              </a:rPr>
              <a:t>22,250 + 39% 	            $</a:t>
            </a:r>
            <a:r>
              <a:rPr lang="en-US" sz="1600" dirty="0" smtClean="0">
                <a:solidFill>
                  <a:srgbClr val="000066"/>
                </a:solidFill>
                <a:latin typeface="Arial Narrow" pitchFamily="34" charset="0"/>
              </a:rPr>
              <a:t>100,000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600" dirty="0" smtClean="0">
                <a:solidFill>
                  <a:srgbClr val="000066"/>
                </a:solidFill>
                <a:latin typeface="Arial Narrow" pitchFamily="34" charset="0"/>
              </a:rPr>
              <a:t>$335,000           $10,000,000      		$</a:t>
            </a:r>
            <a:r>
              <a:rPr lang="en-US" sz="1600" b="1" dirty="0" smtClean="0">
                <a:solidFill>
                  <a:srgbClr val="000066"/>
                </a:solidFill>
                <a:latin typeface="Arial Narrow" pitchFamily="34" charset="0"/>
              </a:rPr>
              <a:t>113,900 + 34% 	            $</a:t>
            </a:r>
            <a:r>
              <a:rPr lang="en-US" sz="1600" dirty="0" smtClean="0">
                <a:solidFill>
                  <a:srgbClr val="000066"/>
                </a:solidFill>
                <a:latin typeface="Arial Narrow" pitchFamily="34" charset="0"/>
              </a:rPr>
              <a:t>335,000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600" dirty="0" smtClean="0">
                <a:solidFill>
                  <a:srgbClr val="000066"/>
                </a:solidFill>
                <a:latin typeface="Arial Narrow" pitchFamily="34" charset="0"/>
              </a:rPr>
              <a:t>$10,000,000      $15,000,000  		$</a:t>
            </a:r>
            <a:r>
              <a:rPr lang="en-US" sz="1600" b="1" dirty="0" smtClean="0">
                <a:solidFill>
                  <a:srgbClr val="000066"/>
                </a:solidFill>
                <a:latin typeface="Arial Narrow" pitchFamily="34" charset="0"/>
              </a:rPr>
              <a:t>3,400,000 + 35% 	            $</a:t>
            </a:r>
            <a:r>
              <a:rPr lang="en-US" sz="1600" dirty="0" smtClean="0">
                <a:solidFill>
                  <a:srgbClr val="000066"/>
                </a:solidFill>
                <a:latin typeface="Arial Narrow" pitchFamily="34" charset="0"/>
              </a:rPr>
              <a:t>10,000,000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600" dirty="0" smtClean="0">
                <a:solidFill>
                  <a:srgbClr val="000066"/>
                </a:solidFill>
                <a:latin typeface="Arial Narrow" pitchFamily="34" charset="0"/>
              </a:rPr>
              <a:t>$15,000,000      $18,333,333   		$</a:t>
            </a:r>
            <a:r>
              <a:rPr lang="en-US" sz="1600" b="1" dirty="0" smtClean="0">
                <a:solidFill>
                  <a:srgbClr val="000066"/>
                </a:solidFill>
                <a:latin typeface="Arial Narrow" pitchFamily="34" charset="0"/>
              </a:rPr>
              <a:t>5,150,000 + 38% 	            $</a:t>
            </a:r>
            <a:r>
              <a:rPr lang="en-US" sz="1600" dirty="0" smtClean="0">
                <a:solidFill>
                  <a:srgbClr val="000066"/>
                </a:solidFill>
                <a:latin typeface="Arial Narrow" pitchFamily="34" charset="0"/>
              </a:rPr>
              <a:t>15,000,000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600" dirty="0" smtClean="0">
                <a:solidFill>
                  <a:srgbClr val="000066"/>
                </a:solidFill>
                <a:latin typeface="Arial Narrow" pitchFamily="34" charset="0"/>
              </a:rPr>
              <a:t>$18,333,333 and more		    	         </a:t>
            </a:r>
            <a:r>
              <a:rPr lang="en-US" sz="1600" b="1" dirty="0" smtClean="0">
                <a:solidFill>
                  <a:srgbClr val="000066"/>
                </a:solidFill>
                <a:latin typeface="Arial Narrow" pitchFamily="34" charset="0"/>
              </a:rPr>
              <a:t>35% 			</a:t>
            </a:r>
            <a:r>
              <a:rPr lang="en-US" sz="1600" dirty="0" smtClean="0">
                <a:solidFill>
                  <a:srgbClr val="000066"/>
                </a:solidFill>
                <a:latin typeface="Arial Narrow" pitchFamily="34" charset="0"/>
              </a:rPr>
              <a:t>0</a:t>
            </a:r>
          </a:p>
          <a:p>
            <a:pPr eaLnBrk="1" hangingPunct="1">
              <a:lnSpc>
                <a:spcPct val="90000"/>
              </a:lnSpc>
            </a:pPr>
            <a:endParaRPr lang="es-VE" sz="1600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solidFill>
                <a:srgbClr val="A50021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B69A218-D516-4CFF-A5D5-5800FD4EA38F}" type="slidenum">
              <a:rPr lang="en-US"/>
              <a:pPr>
                <a:defRPr/>
              </a:pPr>
              <a:t>2</a:t>
            </a:fld>
            <a:endParaRPr lang="en-US"/>
          </a:p>
        </p:txBody>
      </p:sp>
      <p:pic>
        <p:nvPicPr>
          <p:cNvPr id="17412" name="Picture 41" descr="http://www.cpcaccounting.com/images/cp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6019800"/>
            <a:ext cx="2057400" cy="4572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6629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80" tIns="0"/>
          <a:lstStyle/>
          <a:p>
            <a:pPr marL="36513" algn="ctr"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12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Schoolbook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6400" y="5943600"/>
            <a:ext cx="2771524" cy="53340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 bwMode="auto">
          <a:xfrm>
            <a:off x="533400" y="609600"/>
            <a:ext cx="8183563" cy="7461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Types of Entities (continuation)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8183563" cy="20605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2060"/>
                </a:solidFill>
                <a:latin typeface="Arial Narrow" pitchFamily="34" charset="0"/>
              </a:rPr>
              <a:t>“S” Corporations (small)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rial Narrow" pitchFamily="34" charset="0"/>
              </a:rPr>
              <a:t>Limited Liability Companies - LLC</a:t>
            </a:r>
          </a:p>
          <a:p>
            <a:pPr eaLnBrk="1" hangingPunct="1">
              <a:lnSpc>
                <a:spcPct val="90000"/>
              </a:lnSpc>
            </a:pPr>
            <a:endParaRPr lang="en-US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VE" dirty="0" smtClean="0">
                <a:solidFill>
                  <a:srgbClr val="002060"/>
                </a:solidFill>
                <a:latin typeface="Arial Narrow" pitchFamily="34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solidFill>
                <a:srgbClr val="002060"/>
              </a:solidFill>
              <a:latin typeface="Arial Narrow" pitchFamily="34" charset="0"/>
            </a:endParaRPr>
          </a:p>
        </p:txBody>
      </p:sp>
      <p:pic>
        <p:nvPicPr>
          <p:cNvPr id="19459" name="Picture 41" descr="http://www.cpcaccounting.com/images/cp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6019800"/>
            <a:ext cx="2057400" cy="4572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6629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80" tIns="0"/>
          <a:lstStyle/>
          <a:p>
            <a:pPr marL="36513" algn="ctr"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r>
              <a:rPr lang="es-ES" sz="12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Schoolbook" pitchFamily="18" charset="0"/>
              </a:rPr>
              <a:t>II JUNTA REGIONAL CENTROAMÉRICA, EL CARIBE Y LOS ANDES - CARACAS - VENEZUELA</a:t>
            </a:r>
            <a:endParaRPr lang="en-US" sz="1200" b="1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Schoolbook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6400" y="5867400"/>
            <a:ext cx="2771524" cy="60960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 bwMode="auto">
          <a:xfrm>
            <a:off x="1828800" y="228600"/>
            <a:ext cx="6172200" cy="10509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s-VE" dirty="0" err="1" smtClean="0">
                <a:solidFill>
                  <a:srgbClr val="000066"/>
                </a:solidFill>
                <a:effectLst/>
                <a:latin typeface="Arial" charset="0"/>
              </a:rPr>
              <a:t>Estimate</a:t>
            </a:r>
            <a:r>
              <a:rPr lang="es-VE" dirty="0" smtClean="0">
                <a:solidFill>
                  <a:srgbClr val="000066"/>
                </a:solidFill>
                <a:effectLst/>
                <a:latin typeface="Arial" charset="0"/>
              </a:rPr>
              <a:t> </a:t>
            </a:r>
            <a:r>
              <a:rPr lang="es-VE" dirty="0" err="1" smtClean="0">
                <a:solidFill>
                  <a:srgbClr val="000066"/>
                </a:solidFill>
                <a:effectLst/>
                <a:latin typeface="Arial" charset="0"/>
              </a:rPr>
              <a:t>Income</a:t>
            </a:r>
            <a:r>
              <a:rPr lang="es-VE" dirty="0" smtClean="0">
                <a:solidFill>
                  <a:srgbClr val="000066"/>
                </a:solidFill>
                <a:effectLst/>
                <a:latin typeface="Arial" charset="0"/>
              </a:rPr>
              <a:t> </a:t>
            </a:r>
            <a:r>
              <a:rPr lang="es-VE" dirty="0" err="1" smtClean="0">
                <a:solidFill>
                  <a:srgbClr val="000066"/>
                </a:solidFill>
                <a:effectLst/>
                <a:latin typeface="Arial" charset="0"/>
              </a:rPr>
              <a:t>Taxes</a:t>
            </a:r>
            <a:endParaRPr lang="en-US" dirty="0" smtClean="0"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381000" y="1752600"/>
            <a:ext cx="8183563" cy="4187825"/>
          </a:xfrm>
        </p:spPr>
        <p:txBody>
          <a:bodyPr/>
          <a:lstStyle/>
          <a:p>
            <a:pPr eaLnBrk="1" hangingPunct="1"/>
            <a:r>
              <a:rPr lang="en-US" i="1" dirty="0" smtClean="0">
                <a:solidFill>
                  <a:srgbClr val="000066"/>
                </a:solidFill>
                <a:latin typeface="Arial Narrow" pitchFamily="34" charset="0"/>
              </a:rPr>
              <a:t>Individuals, S Corporation Shareholders and members of an LLC </a:t>
            </a:r>
            <a:r>
              <a:rPr lang="en-US" dirty="0" smtClean="0">
                <a:solidFill>
                  <a:srgbClr val="000066"/>
                </a:solidFill>
                <a:latin typeface="Arial Narrow" pitchFamily="34" charset="0"/>
              </a:rPr>
              <a:t>must pay estimated income tax if their tax liability for the prior year was more than 1,000.00 US$.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rgbClr val="000066"/>
                </a:solidFill>
                <a:latin typeface="Arial Narrow" pitchFamily="34" charset="0"/>
              </a:rPr>
              <a:t> </a:t>
            </a:r>
            <a:endParaRPr lang="en-US" i="1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1" hangingPunct="1"/>
            <a:r>
              <a:rPr lang="en-US" i="1" dirty="0" smtClean="0">
                <a:solidFill>
                  <a:srgbClr val="000066"/>
                </a:solidFill>
                <a:latin typeface="Arial Narrow" pitchFamily="34" charset="0"/>
              </a:rPr>
              <a:t>C Corporations must pay estimated income tax if the tax liability from the prior year was more than 500.00 US$</a:t>
            </a:r>
            <a:endParaRPr lang="en-US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eaLnBrk="1" hangingPunct="1"/>
            <a:endParaRPr lang="en-US" dirty="0" smtClean="0">
              <a:solidFill>
                <a:srgbClr val="000066"/>
              </a:solidFill>
              <a:latin typeface="Arial Narrow" pitchFamily="34" charset="0"/>
            </a:endParaRP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6629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80" tIns="0"/>
          <a:lstStyle/>
          <a:p>
            <a:pPr marL="36513" algn="ctr"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12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Schoolbook" pitchFamily="18" charset="0"/>
            </a:endParaRPr>
          </a:p>
        </p:txBody>
      </p:sp>
      <p:pic>
        <p:nvPicPr>
          <p:cNvPr id="21508" name="Picture 41" descr="http://www.cpcaccounting.com/images/cp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6019800"/>
            <a:ext cx="2057400" cy="4572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1200" y="5940424"/>
            <a:ext cx="2773363" cy="536576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8183563" cy="10509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s-VE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Payroll</a:t>
            </a:r>
            <a:r>
              <a:rPr lang="es-V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s-VE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Taxes</a:t>
            </a:r>
            <a:endParaRPr lang="es-VE" dirty="0" smtClea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3554" name="Rectangle 6"/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677545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VE" dirty="0" err="1" smtClean="0">
                <a:solidFill>
                  <a:srgbClr val="002060"/>
                </a:solidFill>
                <a:latin typeface="Arial Narrow" pitchFamily="34" charset="0"/>
              </a:rPr>
              <a:t>Employer</a:t>
            </a:r>
            <a:r>
              <a:rPr lang="es-VE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es-VE" dirty="0" err="1" smtClean="0">
                <a:solidFill>
                  <a:srgbClr val="002060"/>
                </a:solidFill>
                <a:latin typeface="Arial Narrow" pitchFamily="34" charset="0"/>
              </a:rPr>
              <a:t>Withholding</a:t>
            </a:r>
            <a:endParaRPr lang="es-VE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s-VE" sz="2800" dirty="0" smtClean="0">
                <a:solidFill>
                  <a:srgbClr val="002060"/>
                </a:solidFill>
                <a:latin typeface="Arial Narrow" pitchFamily="34" charset="0"/>
              </a:rPr>
              <a:t>Social Security(6.2%)</a:t>
            </a:r>
          </a:p>
          <a:p>
            <a:pPr lvl="1" eaLnBrk="1" hangingPunct="1">
              <a:lnSpc>
                <a:spcPct val="80000"/>
              </a:lnSpc>
            </a:pPr>
            <a:r>
              <a:rPr lang="es-VE" sz="2800" dirty="0" smtClean="0">
                <a:solidFill>
                  <a:srgbClr val="002060"/>
                </a:solidFill>
                <a:latin typeface="Arial Narrow" pitchFamily="34" charset="0"/>
              </a:rPr>
              <a:t>Medicare (1.45%)</a:t>
            </a:r>
          </a:p>
          <a:p>
            <a:pPr lvl="1" eaLnBrk="1" hangingPunct="1">
              <a:lnSpc>
                <a:spcPct val="80000"/>
              </a:lnSpc>
            </a:pPr>
            <a:r>
              <a:rPr lang="es-VE" sz="2800" dirty="0" smtClean="0">
                <a:solidFill>
                  <a:srgbClr val="002060"/>
                </a:solidFill>
                <a:latin typeface="Arial Narrow" pitchFamily="34" charset="0"/>
              </a:rPr>
              <a:t>FUTA (0.8% up to $7000 </a:t>
            </a:r>
            <a:r>
              <a:rPr lang="es-VE" sz="2800" dirty="0" err="1" smtClean="0">
                <a:solidFill>
                  <a:srgbClr val="002060"/>
                </a:solidFill>
                <a:latin typeface="Arial Narrow" pitchFamily="34" charset="0"/>
              </a:rPr>
              <a:t>year</a:t>
            </a:r>
            <a:r>
              <a:rPr lang="es-VE" sz="2800" dirty="0" smtClean="0">
                <a:solidFill>
                  <a:srgbClr val="002060"/>
                </a:solidFill>
                <a:latin typeface="Arial Narrow" pitchFamily="34" charset="0"/>
              </a:rPr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s-VE" sz="2800" dirty="0" err="1" smtClean="0">
                <a:solidFill>
                  <a:srgbClr val="002060"/>
                </a:solidFill>
                <a:latin typeface="Arial Narrow" pitchFamily="34" charset="0"/>
              </a:rPr>
              <a:t>Workers</a:t>
            </a:r>
            <a:r>
              <a:rPr lang="es-VE" sz="2800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es-VE" sz="2800" dirty="0" err="1" smtClean="0">
                <a:solidFill>
                  <a:srgbClr val="002060"/>
                </a:solidFill>
                <a:latin typeface="Arial Narrow" pitchFamily="34" charset="0"/>
              </a:rPr>
              <a:t>Compensation</a:t>
            </a:r>
            <a:r>
              <a:rPr lang="es-VE" sz="2800" dirty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es-VE" sz="2800" dirty="0" err="1" smtClean="0">
                <a:solidFill>
                  <a:srgbClr val="002060"/>
                </a:solidFill>
                <a:latin typeface="Arial Narrow" pitchFamily="34" charset="0"/>
              </a:rPr>
              <a:t>Insurance</a:t>
            </a:r>
            <a:endParaRPr lang="es-VE" sz="2800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s-VE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s-VE" dirty="0" err="1" smtClean="0">
                <a:solidFill>
                  <a:srgbClr val="002060"/>
                </a:solidFill>
                <a:latin typeface="Arial Narrow" pitchFamily="34" charset="0"/>
              </a:rPr>
              <a:t>Employee</a:t>
            </a:r>
            <a:r>
              <a:rPr lang="es-VE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es-VE" dirty="0" err="1" smtClean="0">
                <a:solidFill>
                  <a:srgbClr val="002060"/>
                </a:solidFill>
                <a:latin typeface="Arial Narrow" pitchFamily="34" charset="0"/>
              </a:rPr>
              <a:t>Withholding</a:t>
            </a:r>
            <a:endParaRPr lang="es-VE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s-VE" sz="2800" dirty="0" err="1" smtClean="0">
                <a:solidFill>
                  <a:srgbClr val="002060"/>
                </a:solidFill>
                <a:latin typeface="Arial Narrow" pitchFamily="34" charset="0"/>
              </a:rPr>
              <a:t>Income</a:t>
            </a:r>
            <a:r>
              <a:rPr lang="es-VE" sz="2800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es-VE" sz="2800" dirty="0" err="1" smtClean="0">
                <a:solidFill>
                  <a:srgbClr val="002060"/>
                </a:solidFill>
                <a:latin typeface="Arial Narrow" pitchFamily="34" charset="0"/>
              </a:rPr>
              <a:t>Tax</a:t>
            </a:r>
            <a:r>
              <a:rPr lang="es-VE" sz="2800" dirty="0" smtClean="0">
                <a:solidFill>
                  <a:srgbClr val="002060"/>
                </a:solidFill>
                <a:latin typeface="Arial Narrow" pitchFamily="34" charset="0"/>
              </a:rPr>
              <a:t> (Federal </a:t>
            </a:r>
            <a:r>
              <a:rPr lang="es-VE" sz="2800" dirty="0" err="1" smtClean="0">
                <a:solidFill>
                  <a:srgbClr val="002060"/>
                </a:solidFill>
                <a:latin typeface="Arial Narrow" pitchFamily="34" charset="0"/>
              </a:rPr>
              <a:t>Tax</a:t>
            </a:r>
            <a:r>
              <a:rPr lang="es-VE" sz="2800" dirty="0" smtClean="0">
                <a:solidFill>
                  <a:srgbClr val="002060"/>
                </a:solidFill>
                <a:latin typeface="Arial Narrow" pitchFamily="34" charset="0"/>
              </a:rPr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s-VE" sz="2800" dirty="0" smtClean="0">
                <a:solidFill>
                  <a:srgbClr val="002060"/>
                </a:solidFill>
                <a:latin typeface="Arial Narrow" pitchFamily="34" charset="0"/>
              </a:rPr>
              <a:t>Social Security (6.2%)</a:t>
            </a:r>
          </a:p>
          <a:p>
            <a:pPr lvl="1" eaLnBrk="1" hangingPunct="1">
              <a:lnSpc>
                <a:spcPct val="80000"/>
              </a:lnSpc>
            </a:pPr>
            <a:r>
              <a:rPr lang="es-VE" sz="2800" dirty="0" smtClean="0">
                <a:solidFill>
                  <a:srgbClr val="002060"/>
                </a:solidFill>
                <a:latin typeface="Arial Narrow" pitchFamily="34" charset="0"/>
              </a:rPr>
              <a:t>Medicare(1.45%)</a:t>
            </a:r>
          </a:p>
          <a:p>
            <a:pPr eaLnBrk="1" hangingPunct="1">
              <a:lnSpc>
                <a:spcPct val="80000"/>
              </a:lnSpc>
            </a:pPr>
            <a:endParaRPr lang="es-VE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200" dirty="0" smtClean="0">
              <a:solidFill>
                <a:srgbClr val="A50021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98F8DB8-9EF2-4EFB-82EA-5EB481CB16D0}" type="slidenum">
              <a:rPr lang="en-US"/>
              <a:pPr>
                <a:defRPr/>
              </a:pPr>
              <a:t>5</a:t>
            </a:fld>
            <a:endParaRPr lang="en-US"/>
          </a:p>
        </p:txBody>
      </p:sp>
      <p:pic>
        <p:nvPicPr>
          <p:cNvPr id="23557" name="Picture 41" descr="http://www.cpcaccounting.com/images/cp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6019800"/>
            <a:ext cx="2057400" cy="4572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6629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80" tIns="0"/>
          <a:lstStyle/>
          <a:p>
            <a:pPr marL="36513" algn="ctr"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12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Schoolbook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1200" y="5943600"/>
            <a:ext cx="2786063" cy="53340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1828800" y="304800"/>
            <a:ext cx="77724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VE" dirty="0" smtClean="0">
                <a:solidFill>
                  <a:srgbClr val="002060"/>
                </a:solidFill>
                <a:latin typeface="Arial" pitchFamily="34" charset="0"/>
              </a:rPr>
              <a:t>Individual </a:t>
            </a:r>
            <a:r>
              <a:rPr lang="es-VE" dirty="0" err="1" smtClean="0">
                <a:solidFill>
                  <a:srgbClr val="002060"/>
                </a:solidFill>
                <a:latin typeface="Arial" pitchFamily="34" charset="0"/>
              </a:rPr>
              <a:t>Income</a:t>
            </a:r>
            <a:r>
              <a:rPr lang="es-VE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es-VE" dirty="0" err="1" smtClean="0">
                <a:solidFill>
                  <a:srgbClr val="002060"/>
                </a:solidFill>
                <a:latin typeface="Arial" pitchFamily="34" charset="0"/>
              </a:rPr>
              <a:t>Taxes</a:t>
            </a:r>
            <a:endParaRPr lang="en-US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31746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183563" cy="4187825"/>
          </a:xfrm>
        </p:spPr>
        <p:txBody>
          <a:bodyPr/>
          <a:lstStyle/>
          <a:p>
            <a:pPr eaLnBrk="1" hangingPunct="1"/>
            <a:r>
              <a:rPr lang="es-VE" dirty="0" err="1" smtClean="0">
                <a:solidFill>
                  <a:srgbClr val="002060"/>
                </a:solidFill>
                <a:latin typeface="Arial Narrow" pitchFamily="34" charset="0"/>
              </a:rPr>
              <a:t>Wages</a:t>
            </a:r>
            <a:r>
              <a:rPr lang="es-VE" dirty="0" smtClean="0">
                <a:solidFill>
                  <a:srgbClr val="002060"/>
                </a:solidFill>
                <a:latin typeface="Arial Narrow" pitchFamily="34" charset="0"/>
              </a:rPr>
              <a:t> and Salaries</a:t>
            </a:r>
          </a:p>
          <a:p>
            <a:pPr lvl="1" eaLnBrk="1" hangingPunct="1"/>
            <a:r>
              <a:rPr lang="es-VE" sz="2800" dirty="0" err="1" smtClean="0">
                <a:solidFill>
                  <a:srgbClr val="002060"/>
                </a:solidFill>
                <a:latin typeface="Arial Narrow" pitchFamily="34" charset="0"/>
              </a:rPr>
              <a:t>Domestics</a:t>
            </a:r>
            <a:endParaRPr lang="es-VE" sz="2800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lvl="1" eaLnBrk="1" hangingPunct="1"/>
            <a:r>
              <a:rPr lang="es-VE" sz="2800" dirty="0" err="1" smtClean="0">
                <a:solidFill>
                  <a:srgbClr val="002060"/>
                </a:solidFill>
                <a:latin typeface="Arial Narrow" pitchFamily="34" charset="0"/>
              </a:rPr>
              <a:t>WorldWide</a:t>
            </a:r>
            <a:r>
              <a:rPr lang="es-VE" sz="2800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es-VE" sz="2800" dirty="0" err="1" smtClean="0">
                <a:solidFill>
                  <a:srgbClr val="002060"/>
                </a:solidFill>
                <a:latin typeface="Arial Narrow" pitchFamily="34" charset="0"/>
              </a:rPr>
              <a:t>Income</a:t>
            </a:r>
            <a:endParaRPr lang="es-VE" sz="2800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eaLnBrk="1" hangingPunct="1"/>
            <a:endParaRPr lang="es-VE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eaLnBrk="1" hangingPunct="1"/>
            <a:r>
              <a:rPr lang="es-VE" dirty="0" err="1" smtClean="0">
                <a:solidFill>
                  <a:srgbClr val="002060"/>
                </a:solidFill>
                <a:latin typeface="Arial Narrow" pitchFamily="34" charset="0"/>
              </a:rPr>
              <a:t>Rental</a:t>
            </a:r>
            <a:r>
              <a:rPr lang="es-VE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  <a:r>
              <a:rPr lang="es-VE" dirty="0" err="1" smtClean="0">
                <a:solidFill>
                  <a:srgbClr val="002060"/>
                </a:solidFill>
                <a:latin typeface="Arial Narrow" pitchFamily="34" charset="0"/>
              </a:rPr>
              <a:t>Income</a:t>
            </a:r>
            <a:r>
              <a:rPr lang="es-VE" dirty="0" smtClean="0">
                <a:solidFill>
                  <a:srgbClr val="002060"/>
                </a:solidFill>
                <a:latin typeface="Arial Narrow" pitchFamily="34" charset="0"/>
              </a:rPr>
              <a:t> (</a:t>
            </a:r>
            <a:r>
              <a:rPr lang="es-VE" dirty="0" err="1" smtClean="0">
                <a:solidFill>
                  <a:srgbClr val="002060"/>
                </a:solidFill>
                <a:latin typeface="Arial Narrow" pitchFamily="34" charset="0"/>
              </a:rPr>
              <a:t>Pasive</a:t>
            </a:r>
            <a:r>
              <a:rPr lang="es-VE" dirty="0" smtClean="0">
                <a:solidFill>
                  <a:srgbClr val="002060"/>
                </a:solidFill>
                <a:latin typeface="Arial Narrow" pitchFamily="34" charset="0"/>
              </a:rPr>
              <a:t>)</a:t>
            </a:r>
          </a:p>
          <a:p>
            <a:pPr eaLnBrk="1" hangingPunct="1"/>
            <a:endParaRPr lang="es-VE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eaLnBrk="1" hangingPunct="1"/>
            <a:r>
              <a:rPr lang="es-VE" dirty="0" smtClean="0">
                <a:solidFill>
                  <a:srgbClr val="002060"/>
                </a:solidFill>
                <a:latin typeface="Arial Narrow" pitchFamily="34" charset="0"/>
              </a:rPr>
              <a:t>Capital </a:t>
            </a:r>
            <a:r>
              <a:rPr lang="es-VE" dirty="0" err="1" smtClean="0">
                <a:solidFill>
                  <a:srgbClr val="002060"/>
                </a:solidFill>
                <a:latin typeface="Arial Narrow" pitchFamily="34" charset="0"/>
              </a:rPr>
              <a:t>Gains</a:t>
            </a:r>
            <a:r>
              <a:rPr lang="es-VE" dirty="0" smtClean="0">
                <a:solidFill>
                  <a:srgbClr val="002060"/>
                </a:solidFill>
                <a:latin typeface="Arial Narrow" pitchFamily="34" charset="0"/>
              </a:rPr>
              <a:t> </a:t>
            </a:r>
          </a:p>
          <a:p>
            <a:pPr lvl="1" eaLnBrk="1" hangingPunct="1"/>
            <a:r>
              <a:rPr lang="es-VE" sz="2800" dirty="0" smtClean="0">
                <a:solidFill>
                  <a:srgbClr val="002060"/>
                </a:solidFill>
                <a:latin typeface="Arial Narrow" pitchFamily="34" charset="0"/>
              </a:rPr>
              <a:t>Short </a:t>
            </a:r>
            <a:r>
              <a:rPr lang="es-VE" sz="2800" dirty="0" err="1" smtClean="0">
                <a:solidFill>
                  <a:srgbClr val="002060"/>
                </a:solidFill>
                <a:latin typeface="Arial Narrow" pitchFamily="34" charset="0"/>
              </a:rPr>
              <a:t>Term</a:t>
            </a:r>
            <a:endParaRPr lang="es-VE" sz="2800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lvl="1" eaLnBrk="1" hangingPunct="1"/>
            <a:r>
              <a:rPr lang="es-VE" sz="2800" dirty="0" smtClean="0">
                <a:solidFill>
                  <a:srgbClr val="002060"/>
                </a:solidFill>
                <a:latin typeface="Arial Narrow" pitchFamily="34" charset="0"/>
              </a:rPr>
              <a:t>Long </a:t>
            </a:r>
            <a:r>
              <a:rPr lang="es-VE" sz="2800" dirty="0" err="1" smtClean="0">
                <a:solidFill>
                  <a:srgbClr val="002060"/>
                </a:solidFill>
                <a:latin typeface="Arial Narrow" pitchFamily="34" charset="0"/>
              </a:rPr>
              <a:t>Term</a:t>
            </a:r>
            <a:endParaRPr lang="en-US" sz="2800" dirty="0" smtClean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4CA85AAA-D223-4417-8120-1A6C35E3DBF0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31749" name="Picture 41" descr="http://www.cpcaccounting.com/images/cpc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6019800"/>
            <a:ext cx="2057400" cy="4572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6629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80" tIns="0"/>
          <a:lstStyle/>
          <a:p>
            <a:pPr marL="36513" algn="ctr"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12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Schoolbook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38800" y="5940424"/>
            <a:ext cx="2938463" cy="579557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554</TotalTime>
  <Words>176</Words>
  <Application>Microsoft Office PowerPoint</Application>
  <PresentationFormat>On-screen Show (4:3)</PresentationFormat>
  <Paragraphs>54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 Black</vt:lpstr>
      <vt:lpstr>Arial Narrow</vt:lpstr>
      <vt:lpstr>Century Schoolbook</vt:lpstr>
      <vt:lpstr>Times New Roman</vt:lpstr>
      <vt:lpstr>Verdana</vt:lpstr>
      <vt:lpstr>Wingdings</vt:lpstr>
      <vt:lpstr>Wingdings 2</vt:lpstr>
      <vt:lpstr>Aspect</vt:lpstr>
      <vt:lpstr>General Aspects on how to do business in USA</vt:lpstr>
      <vt:lpstr>Types of Entities</vt:lpstr>
      <vt:lpstr>Types of Entities (continuation)</vt:lpstr>
      <vt:lpstr>Estimate Income Taxes</vt:lpstr>
      <vt:lpstr>Payroll Taxes</vt:lpstr>
      <vt:lpstr>Individual Income Taxes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</dc:creator>
  <cp:lastModifiedBy>Leopoldo J. Rios</cp:lastModifiedBy>
  <cp:revision>110</cp:revision>
  <cp:lastPrinted>1601-01-01T00:00:00Z</cp:lastPrinted>
  <dcterms:created xsi:type="dcterms:W3CDTF">1601-01-01T00:00:00Z</dcterms:created>
  <dcterms:modified xsi:type="dcterms:W3CDTF">2015-10-14T13:27:06Z</dcterms:modified>
</cp:coreProperties>
</file>